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9"/>
  </p:notesMasterIdLst>
  <p:sldIdLst>
    <p:sldId id="256" r:id="rId2"/>
    <p:sldId id="259" r:id="rId3"/>
    <p:sldId id="261" r:id="rId4"/>
    <p:sldId id="320" r:id="rId5"/>
    <p:sldId id="324" r:id="rId6"/>
    <p:sldId id="325" r:id="rId7"/>
    <p:sldId id="315" r:id="rId8"/>
    <p:sldId id="326" r:id="rId9"/>
    <p:sldId id="327" r:id="rId10"/>
    <p:sldId id="328" r:id="rId11"/>
    <p:sldId id="329" r:id="rId12"/>
    <p:sldId id="330" r:id="rId13"/>
    <p:sldId id="271" r:id="rId14"/>
    <p:sldId id="331" r:id="rId15"/>
    <p:sldId id="332" r:id="rId16"/>
    <p:sldId id="280" r:id="rId17"/>
    <p:sldId id="337" r:id="rId18"/>
    <p:sldId id="323" r:id="rId19"/>
    <p:sldId id="336" r:id="rId20"/>
    <p:sldId id="333" r:id="rId21"/>
    <p:sldId id="334" r:id="rId22"/>
    <p:sldId id="335" r:id="rId23"/>
    <p:sldId id="338" r:id="rId24"/>
    <p:sldId id="339" r:id="rId25"/>
    <p:sldId id="340" r:id="rId26"/>
    <p:sldId id="341" r:id="rId27"/>
    <p:sldId id="290" r:id="rId28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0"/>
    </p:embeddedFont>
    <p:embeddedFont>
      <p:font typeface="Montserrat" panose="00000500000000000000" pitchFamily="2" charset="0"/>
      <p:regular r:id="rId31"/>
      <p:bold r:id="rId32"/>
      <p:italic r:id="rId33"/>
      <p:boldItalic r:id="rId34"/>
    </p:embeddedFont>
    <p:embeddedFont>
      <p:font typeface="Red Hat Text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79FE3FC-F0D8-4572-9954-746B437CBBF7}">
  <a:tblStyle styleId="{879FE3FC-F0D8-4572-9954-746B437CBB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9" autoAdjust="0"/>
    <p:restoredTop sz="94712" autoAdjust="0"/>
  </p:normalViewPr>
  <p:slideViewPr>
    <p:cSldViewPr snapToGrid="0">
      <p:cViewPr>
        <p:scale>
          <a:sx n="70" d="100"/>
          <a:sy n="70" d="100"/>
        </p:scale>
        <p:origin x="1374" y="342"/>
      </p:cViewPr>
      <p:guideLst/>
    </p:cSldViewPr>
  </p:slideViewPr>
  <p:outlineViewPr>
    <p:cViewPr>
      <p:scale>
        <a:sx n="33" d="100"/>
        <a:sy n="33" d="100"/>
      </p:scale>
      <p:origin x="0" y="-11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2" name="Google Shape;202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83" name="Google Shape;202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0" name="Google Shape;20310;g13616639b0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11" name="Google Shape;20311;g13616639b0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6" name="Google Shape;20336;g13616639b0d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37" name="Google Shape;20337;g13616639b0d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4" name="Google Shape;20514;g1361d6275d2_0_2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15" name="Google Shape;20515;g1361d6275d2_0_2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3" name="Google Shape;20713;g1361d6275d2_0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14" name="Google Shape;20714;g1361d6275d2_0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9" name="Google Shape;20849;g1361d6275d2_0_2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50" name="Google Shape;20850;g1361d6275d2_0_2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"/>
          <p:cNvSpPr/>
          <p:nvPr/>
        </p:nvSpPr>
        <p:spPr>
          <a:xfrm rot="-5400000">
            <a:off x="1135485" y="-1157285"/>
            <a:ext cx="5171850" cy="7442820"/>
          </a:xfrm>
          <a:prstGeom prst="flowChartDocument">
            <a:avLst/>
          </a:prstGeom>
          <a:solidFill>
            <a:schemeClr val="lt1"/>
          </a:solidFill>
          <a:ln>
            <a:noFill/>
          </a:ln>
          <a:effectLst>
            <a:outerShdw blurRad="200025" dist="66675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2"/>
          <p:cNvSpPr txBox="1">
            <a:spLocks noGrp="1"/>
          </p:cNvSpPr>
          <p:nvPr>
            <p:ph type="ctrTitle"/>
          </p:nvPr>
        </p:nvSpPr>
        <p:spPr>
          <a:xfrm>
            <a:off x="715100" y="1630975"/>
            <a:ext cx="5081700" cy="21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52" name="Google Shape;452;p2"/>
          <p:cNvSpPr txBox="1">
            <a:spLocks noGrp="1"/>
          </p:cNvSpPr>
          <p:nvPr>
            <p:ph type="subTitle" idx="1"/>
          </p:nvPr>
        </p:nvSpPr>
        <p:spPr>
          <a:xfrm>
            <a:off x="792950" y="4187000"/>
            <a:ext cx="43590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58BD83-5F27-71D8-BAB2-2B92FBA141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7246" y="-87449"/>
            <a:ext cx="9144000" cy="51386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3"/>
          <p:cNvSpPr/>
          <p:nvPr/>
        </p:nvSpPr>
        <p:spPr>
          <a:xfrm rot="-8655144">
            <a:off x="-2417073" y="1266883"/>
            <a:ext cx="10319436" cy="6416648"/>
          </a:xfrm>
          <a:prstGeom prst="flowChartDocument">
            <a:avLst/>
          </a:prstGeom>
          <a:solidFill>
            <a:schemeClr val="lt1"/>
          </a:solidFill>
          <a:ln>
            <a:noFill/>
          </a:ln>
          <a:effectLst>
            <a:outerShdw blurRad="200025" dist="66675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3"/>
          <p:cNvSpPr txBox="1">
            <a:spLocks noGrp="1"/>
          </p:cNvSpPr>
          <p:nvPr>
            <p:ph type="title"/>
          </p:nvPr>
        </p:nvSpPr>
        <p:spPr>
          <a:xfrm>
            <a:off x="715100" y="3232800"/>
            <a:ext cx="4674000" cy="6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15" name="Google Shape;1215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2391000"/>
            <a:ext cx="11157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16" name="Google Shape;1216;p3"/>
          <p:cNvSpPr txBox="1">
            <a:spLocks noGrp="1"/>
          </p:cNvSpPr>
          <p:nvPr>
            <p:ph type="subTitle" idx="1"/>
          </p:nvPr>
        </p:nvSpPr>
        <p:spPr>
          <a:xfrm>
            <a:off x="904475" y="4174850"/>
            <a:ext cx="4489800" cy="2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781439-C9C9-C3F5-CF47-0351AA7FE6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9382" y="-1091645"/>
            <a:ext cx="9144000" cy="51386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2" name="Google Shape;3192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93" name="Google Shape;3193;p7"/>
          <p:cNvSpPr txBox="1">
            <a:spLocks noGrp="1"/>
          </p:cNvSpPr>
          <p:nvPr>
            <p:ph type="body" idx="1"/>
          </p:nvPr>
        </p:nvSpPr>
        <p:spPr>
          <a:xfrm>
            <a:off x="720000" y="1359525"/>
            <a:ext cx="4892100" cy="23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746" name="Google Shape;3746;p7"/>
          <p:cNvSpPr/>
          <p:nvPr/>
        </p:nvSpPr>
        <p:spPr>
          <a:xfrm rot="-5400000" flipH="1">
            <a:off x="1424250" y="-1446050"/>
            <a:ext cx="5171850" cy="8020350"/>
          </a:xfrm>
          <a:prstGeom prst="flowChartDocument">
            <a:avLst/>
          </a:prstGeom>
          <a:solidFill>
            <a:schemeClr val="lt1"/>
          </a:solidFill>
          <a:ln>
            <a:noFill/>
          </a:ln>
          <a:effectLst>
            <a:outerShdw blurRad="200025" dist="66675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3BC7B7-1279-0CE0-128E-0B7A409D89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6890534" y="1200990"/>
            <a:ext cx="9144000" cy="51386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54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">
    <p:spTree>
      <p:nvGrpSpPr>
        <p:cNvPr id="1" name="Shape 5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7" name="Google Shape;6607;p14"/>
          <p:cNvSpPr/>
          <p:nvPr/>
        </p:nvSpPr>
        <p:spPr>
          <a:xfrm rot="944836">
            <a:off x="-129213" y="-3126578"/>
            <a:ext cx="10126302" cy="6219111"/>
          </a:xfrm>
          <a:prstGeom prst="flowChartDocument">
            <a:avLst/>
          </a:prstGeom>
          <a:solidFill>
            <a:schemeClr val="lt1"/>
          </a:solidFill>
          <a:ln>
            <a:noFill/>
          </a:ln>
          <a:effectLst>
            <a:outerShdw blurRad="200025" dist="66675" dir="786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8" name="Google Shape;6608;p14"/>
          <p:cNvSpPr txBox="1">
            <a:spLocks noGrp="1"/>
          </p:cNvSpPr>
          <p:nvPr>
            <p:ph type="title"/>
          </p:nvPr>
        </p:nvSpPr>
        <p:spPr>
          <a:xfrm>
            <a:off x="4974100" y="535000"/>
            <a:ext cx="3334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609" name="Google Shape;6609;p14"/>
          <p:cNvSpPr txBox="1">
            <a:spLocks noGrp="1"/>
          </p:cNvSpPr>
          <p:nvPr>
            <p:ph type="title" idx="2" hasCustomPrompt="1"/>
          </p:nvPr>
        </p:nvSpPr>
        <p:spPr>
          <a:xfrm>
            <a:off x="3656800" y="535050"/>
            <a:ext cx="13173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610" name="Google Shape;6610;p14"/>
          <p:cNvSpPr txBox="1">
            <a:spLocks noGrp="1"/>
          </p:cNvSpPr>
          <p:nvPr>
            <p:ph type="subTitle" idx="1"/>
          </p:nvPr>
        </p:nvSpPr>
        <p:spPr>
          <a:xfrm>
            <a:off x="3777250" y="1487600"/>
            <a:ext cx="4531200" cy="3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621656-F4E0-0BE6-D131-369AA06478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7526" y="2833513"/>
            <a:ext cx="9144000" cy="51386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_1">
    <p:spTree>
      <p:nvGrpSpPr>
        <p:cNvPr id="1" name="Shape 6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1" name="Google Shape;7371;p15"/>
          <p:cNvSpPr/>
          <p:nvPr/>
        </p:nvSpPr>
        <p:spPr>
          <a:xfrm rot="-9985088" flipH="1">
            <a:off x="-1559080" y="1703629"/>
            <a:ext cx="10619280" cy="6375612"/>
          </a:xfrm>
          <a:prstGeom prst="flowChartDocument">
            <a:avLst/>
          </a:prstGeom>
          <a:solidFill>
            <a:schemeClr val="lt1"/>
          </a:solidFill>
          <a:ln>
            <a:noFill/>
          </a:ln>
          <a:effectLst>
            <a:outerShdw blurRad="200025" dist="66675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2" name="Google Shape;7372;p15"/>
          <p:cNvSpPr txBox="1">
            <a:spLocks noGrp="1"/>
          </p:cNvSpPr>
          <p:nvPr>
            <p:ph type="title"/>
          </p:nvPr>
        </p:nvSpPr>
        <p:spPr>
          <a:xfrm>
            <a:off x="715100" y="2468025"/>
            <a:ext cx="4560600" cy="16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373" name="Google Shape;7373;p15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1594925"/>
            <a:ext cx="1191900" cy="87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374" name="Google Shape;7374;p15"/>
          <p:cNvSpPr txBox="1">
            <a:spLocks noGrp="1"/>
          </p:cNvSpPr>
          <p:nvPr>
            <p:ph type="subTitle" idx="1"/>
          </p:nvPr>
        </p:nvSpPr>
        <p:spPr>
          <a:xfrm>
            <a:off x="715100" y="4250750"/>
            <a:ext cx="47721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F38474-34E2-8F4F-1091-49806C3F0E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366" y="-1507260"/>
            <a:ext cx="9144000" cy="51386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7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8" name="Google Shape;7928;p16"/>
          <p:cNvSpPr/>
          <p:nvPr/>
        </p:nvSpPr>
        <p:spPr>
          <a:xfrm rot="-6230587">
            <a:off x="91898" y="-1551219"/>
            <a:ext cx="7118323" cy="8366048"/>
          </a:xfrm>
          <a:prstGeom prst="flowChartDocument">
            <a:avLst/>
          </a:prstGeom>
          <a:solidFill>
            <a:schemeClr val="lt1"/>
          </a:solidFill>
          <a:ln>
            <a:noFill/>
          </a:ln>
          <a:effectLst>
            <a:outerShdw blurRad="200025" dist="66675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9" name="Google Shape;7929;p16"/>
          <p:cNvSpPr txBox="1">
            <a:spLocks noGrp="1"/>
          </p:cNvSpPr>
          <p:nvPr>
            <p:ph type="title" hasCustomPrompt="1"/>
          </p:nvPr>
        </p:nvSpPr>
        <p:spPr>
          <a:xfrm>
            <a:off x="725700" y="1432950"/>
            <a:ext cx="876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30" name="Google Shape;7930;p16"/>
          <p:cNvSpPr txBox="1">
            <a:spLocks noGrp="1"/>
          </p:cNvSpPr>
          <p:nvPr>
            <p:ph type="subTitle" idx="1"/>
          </p:nvPr>
        </p:nvSpPr>
        <p:spPr>
          <a:xfrm>
            <a:off x="725700" y="2380060"/>
            <a:ext cx="2717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31" name="Google Shape;7931;p16"/>
          <p:cNvSpPr txBox="1">
            <a:spLocks noGrp="1"/>
          </p:cNvSpPr>
          <p:nvPr>
            <p:ph type="title" idx="2" hasCustomPrompt="1"/>
          </p:nvPr>
        </p:nvSpPr>
        <p:spPr>
          <a:xfrm>
            <a:off x="3962300" y="1432950"/>
            <a:ext cx="878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32" name="Google Shape;7932;p16"/>
          <p:cNvSpPr txBox="1">
            <a:spLocks noGrp="1"/>
          </p:cNvSpPr>
          <p:nvPr>
            <p:ph type="subTitle" idx="3"/>
          </p:nvPr>
        </p:nvSpPr>
        <p:spPr>
          <a:xfrm>
            <a:off x="3962300" y="2380060"/>
            <a:ext cx="2724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33" name="Google Shape;7933;p16"/>
          <p:cNvSpPr txBox="1">
            <a:spLocks noGrp="1"/>
          </p:cNvSpPr>
          <p:nvPr>
            <p:ph type="title" idx="4" hasCustomPrompt="1"/>
          </p:nvPr>
        </p:nvSpPr>
        <p:spPr>
          <a:xfrm>
            <a:off x="725703" y="3172075"/>
            <a:ext cx="876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34" name="Google Shape;7934;p16"/>
          <p:cNvSpPr txBox="1">
            <a:spLocks noGrp="1"/>
          </p:cNvSpPr>
          <p:nvPr>
            <p:ph type="subTitle" idx="5"/>
          </p:nvPr>
        </p:nvSpPr>
        <p:spPr>
          <a:xfrm>
            <a:off x="725700" y="4123700"/>
            <a:ext cx="2717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35" name="Google Shape;7935;p16"/>
          <p:cNvSpPr txBox="1">
            <a:spLocks noGrp="1"/>
          </p:cNvSpPr>
          <p:nvPr>
            <p:ph type="title" idx="6" hasCustomPrompt="1"/>
          </p:nvPr>
        </p:nvSpPr>
        <p:spPr>
          <a:xfrm>
            <a:off x="3962300" y="3172075"/>
            <a:ext cx="878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36" name="Google Shape;7936;p16"/>
          <p:cNvSpPr txBox="1">
            <a:spLocks noGrp="1"/>
          </p:cNvSpPr>
          <p:nvPr>
            <p:ph type="subTitle" idx="7"/>
          </p:nvPr>
        </p:nvSpPr>
        <p:spPr>
          <a:xfrm>
            <a:off x="3962300" y="4123700"/>
            <a:ext cx="2724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37" name="Google Shape;7937;p16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38" name="Google Shape;7938;p16"/>
          <p:cNvSpPr txBox="1">
            <a:spLocks noGrp="1"/>
          </p:cNvSpPr>
          <p:nvPr>
            <p:ph type="subTitle" idx="9"/>
          </p:nvPr>
        </p:nvSpPr>
        <p:spPr>
          <a:xfrm>
            <a:off x="720000" y="2005700"/>
            <a:ext cx="2717700" cy="37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39" name="Google Shape;7939;p16"/>
          <p:cNvSpPr txBox="1">
            <a:spLocks noGrp="1"/>
          </p:cNvSpPr>
          <p:nvPr>
            <p:ph type="subTitle" idx="13"/>
          </p:nvPr>
        </p:nvSpPr>
        <p:spPr>
          <a:xfrm>
            <a:off x="3962300" y="2005700"/>
            <a:ext cx="2724900" cy="37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40" name="Google Shape;7940;p16"/>
          <p:cNvSpPr txBox="1">
            <a:spLocks noGrp="1"/>
          </p:cNvSpPr>
          <p:nvPr>
            <p:ph type="subTitle" idx="14"/>
          </p:nvPr>
        </p:nvSpPr>
        <p:spPr>
          <a:xfrm>
            <a:off x="720000" y="3744699"/>
            <a:ext cx="2717700" cy="37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41" name="Google Shape;7941;p16"/>
          <p:cNvSpPr txBox="1">
            <a:spLocks noGrp="1"/>
          </p:cNvSpPr>
          <p:nvPr>
            <p:ph type="subTitle" idx="15"/>
          </p:nvPr>
        </p:nvSpPr>
        <p:spPr>
          <a:xfrm>
            <a:off x="3962300" y="3744699"/>
            <a:ext cx="2724900" cy="37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C0AA47-1D40-7788-64F2-0B7634FFAE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78850" y="-1136385"/>
            <a:ext cx="9144000" cy="51386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_1_1_1_1">
    <p:spTree>
      <p:nvGrpSpPr>
        <p:cNvPr id="1" name="Shape 1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5" name="Google Shape;12925;p23"/>
          <p:cNvSpPr/>
          <p:nvPr/>
        </p:nvSpPr>
        <p:spPr>
          <a:xfrm flipH="1">
            <a:off x="-136908" y="-226975"/>
            <a:ext cx="9446058" cy="3219210"/>
          </a:xfrm>
          <a:prstGeom prst="flowChartDocument">
            <a:avLst/>
          </a:prstGeom>
          <a:solidFill>
            <a:schemeClr val="lt1"/>
          </a:solidFill>
          <a:ln>
            <a:noFill/>
          </a:ln>
          <a:effectLst>
            <a:outerShdw blurRad="200025" dist="66675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26" name="Google Shape;12926;p23"/>
          <p:cNvSpPr txBox="1">
            <a:spLocks noGrp="1"/>
          </p:cNvSpPr>
          <p:nvPr>
            <p:ph type="subTitle" idx="1"/>
          </p:nvPr>
        </p:nvSpPr>
        <p:spPr>
          <a:xfrm>
            <a:off x="1788150" y="1199800"/>
            <a:ext cx="5567700" cy="8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27" name="Google Shape;12927;p23"/>
          <p:cNvSpPr txBox="1">
            <a:spLocks noGrp="1"/>
          </p:cNvSpPr>
          <p:nvPr>
            <p:ph type="title"/>
          </p:nvPr>
        </p:nvSpPr>
        <p:spPr>
          <a:xfrm>
            <a:off x="1788150" y="535000"/>
            <a:ext cx="5567700" cy="6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2BCCAA-0147-5FF8-BB5D-5E8841390F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97902" y="2764300"/>
            <a:ext cx="7316063" cy="41114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B281D5-0E8D-0DA0-5D95-EACE66BCC1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-1788150" y="2906841"/>
            <a:ext cx="9144000" cy="51386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7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9" name="Google Shape;18269;p30"/>
          <p:cNvSpPr/>
          <p:nvPr/>
        </p:nvSpPr>
        <p:spPr>
          <a:xfrm rot="5400000" flipH="1">
            <a:off x="3853782" y="-140168"/>
            <a:ext cx="5171850" cy="5408586"/>
          </a:xfrm>
          <a:prstGeom prst="flowChartDocument">
            <a:avLst/>
          </a:prstGeom>
          <a:solidFill>
            <a:schemeClr val="lt1"/>
          </a:solidFill>
          <a:ln>
            <a:noFill/>
          </a:ln>
          <a:effectLst>
            <a:outerShdw blurRad="200025" dist="66675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70" name="Google Shape;18270;p30"/>
          <p:cNvSpPr txBox="1">
            <a:spLocks noGrp="1"/>
          </p:cNvSpPr>
          <p:nvPr>
            <p:ph type="ctrTitle"/>
          </p:nvPr>
        </p:nvSpPr>
        <p:spPr>
          <a:xfrm>
            <a:off x="4144900" y="535000"/>
            <a:ext cx="4284000" cy="10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271" name="Google Shape;18271;p30"/>
          <p:cNvSpPr txBox="1">
            <a:spLocks noGrp="1"/>
          </p:cNvSpPr>
          <p:nvPr>
            <p:ph type="subTitle" idx="1"/>
          </p:nvPr>
        </p:nvSpPr>
        <p:spPr>
          <a:xfrm>
            <a:off x="4135000" y="1547500"/>
            <a:ext cx="4293900" cy="13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8A3C05-736F-64CB-EDE9-3DC0BE51C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-2256114" y="-133560"/>
            <a:ext cx="9144000" cy="513867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Text"/>
              <a:buNone/>
              <a:defRPr sz="35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60" r:id="rId5"/>
    <p:sldLayoutId id="2147483661" r:id="rId6"/>
    <p:sldLayoutId id="2147483662" r:id="rId7"/>
    <p:sldLayoutId id="2147483669" r:id="rId8"/>
    <p:sldLayoutId id="2147483676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5" name="Google Shape;20285;p36"/>
          <p:cNvSpPr txBox="1">
            <a:spLocks noGrp="1"/>
          </p:cNvSpPr>
          <p:nvPr>
            <p:ph type="ctrTitle"/>
          </p:nvPr>
        </p:nvSpPr>
        <p:spPr>
          <a:xfrm>
            <a:off x="715100" y="1630975"/>
            <a:ext cx="5081700" cy="21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Showcase</a:t>
            </a:r>
            <a:br>
              <a:rPr lang="en-US" dirty="0"/>
            </a:br>
            <a:r>
              <a:rPr lang="en" dirty="0">
                <a:solidFill>
                  <a:schemeClr val="dk2"/>
                </a:solidFill>
              </a:rPr>
              <a:t>PCPartVisualizer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0287" name="Google Shape;20287;p36"/>
          <p:cNvSpPr txBox="1">
            <a:spLocks noGrp="1"/>
          </p:cNvSpPr>
          <p:nvPr>
            <p:ph type="subTitle" idx="1"/>
          </p:nvPr>
        </p:nvSpPr>
        <p:spPr>
          <a:xfrm>
            <a:off x="715100" y="4187000"/>
            <a:ext cx="5466493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Ibrahim Awais 22i-0878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Muhammad Taha 22i-0983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Muneeb Ul Haq 22i-1321</a:t>
            </a:r>
            <a:endParaRPr sz="1200" dirty="0"/>
          </a:p>
        </p:txBody>
      </p:sp>
      <p:sp>
        <p:nvSpPr>
          <p:cNvPr id="20288" name="Google Shape;20288;p36"/>
          <p:cNvSpPr txBox="1">
            <a:spLocks noGrp="1"/>
          </p:cNvSpPr>
          <p:nvPr>
            <p:ph type="subTitle" idx="1"/>
          </p:nvPr>
        </p:nvSpPr>
        <p:spPr>
          <a:xfrm>
            <a:off x="705274" y="535000"/>
            <a:ext cx="1798766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BS-CS Batch 22</a:t>
            </a:r>
            <a:endParaRPr dirty="0"/>
          </a:p>
        </p:txBody>
      </p:sp>
      <p:sp>
        <p:nvSpPr>
          <p:cNvPr id="20289" name="Google Shape;20289;p36"/>
          <p:cNvSpPr txBox="1">
            <a:spLocks noGrp="1"/>
          </p:cNvSpPr>
          <p:nvPr>
            <p:ph type="subTitle" idx="1"/>
          </p:nvPr>
        </p:nvSpPr>
        <p:spPr>
          <a:xfrm>
            <a:off x="2663105" y="535000"/>
            <a:ext cx="3437128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SDA Presentation</a:t>
            </a:r>
            <a:endParaRPr dirty="0"/>
          </a:p>
        </p:txBody>
      </p:sp>
      <p:cxnSp>
        <p:nvCxnSpPr>
          <p:cNvPr id="20290" name="Google Shape;20290;p36"/>
          <p:cNvCxnSpPr/>
          <p:nvPr/>
        </p:nvCxnSpPr>
        <p:spPr>
          <a:xfrm>
            <a:off x="2568330" y="533200"/>
            <a:ext cx="0" cy="26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A black and white logo&#10;&#10;Description automatically generated">
            <a:extLst>
              <a:ext uri="{FF2B5EF4-FFF2-40B4-BE49-F238E27FC236}">
                <a16:creationId xmlns:a16="http://schemas.microsoft.com/office/drawing/2014/main" id="{2276AADD-7A63-9A32-D0FC-62B0BDF01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84" y="1122755"/>
            <a:ext cx="4990931" cy="12477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AC9B1-6AE5-6496-5578-3F24D4B32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0EC6213-29C1-5351-DD68-F4AD0FBEC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24" y="171450"/>
            <a:ext cx="5383530" cy="3001969"/>
          </a:xfrm>
          <a:prstGeom prst="rect">
            <a:avLst/>
          </a:prstGeom>
        </p:spPr>
      </p:pic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47E82BE4-CA9B-31EC-7261-48218E95929D}"/>
              </a:ext>
            </a:extLst>
          </p:cNvPr>
          <p:cNvSpPr/>
          <p:nvPr/>
        </p:nvSpPr>
        <p:spPr>
          <a:xfrm>
            <a:off x="354330" y="3323769"/>
            <a:ext cx="1817370" cy="1817370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K">
              <a:solidFill>
                <a:srgbClr val="FF0000"/>
              </a:solidFill>
            </a:endParaRPr>
          </a:p>
        </p:txBody>
      </p:sp>
      <p:sp>
        <p:nvSpPr>
          <p:cNvPr id="3" name="Google Shape;20341;p41">
            <a:extLst>
              <a:ext uri="{FF2B5EF4-FFF2-40B4-BE49-F238E27FC236}">
                <a16:creationId xmlns:a16="http://schemas.microsoft.com/office/drawing/2014/main" id="{2053A4D2-40C8-7F7C-8EDA-6AB9E9FB67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47501" y="3792099"/>
            <a:ext cx="6496499" cy="6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Only images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008616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C865AED-1D96-DBE9-184D-98B499F2A8A6}"/>
              </a:ext>
            </a:extLst>
          </p:cNvPr>
          <p:cNvSpPr/>
          <p:nvPr/>
        </p:nvSpPr>
        <p:spPr>
          <a:xfrm>
            <a:off x="-841793" y="0"/>
            <a:ext cx="10106979" cy="44397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920601-D6D1-BCC1-0DCB-122C85DCF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437" y="2298534"/>
            <a:ext cx="6545016" cy="1613400"/>
          </a:xfrm>
        </p:spPr>
        <p:txBody>
          <a:bodyPr/>
          <a:lstStyle/>
          <a:p>
            <a:pPr algn="ctr"/>
            <a:r>
              <a:rPr lang="en-US" sz="3600" dirty="0"/>
              <a:t>To enhance the PC Building experience with visualization</a:t>
            </a:r>
            <a:endParaRPr lang="en-PK" sz="3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B7C50E-3F64-6217-6212-8DFD69A7126B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480772" y="1231566"/>
            <a:ext cx="5454346" cy="873000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 dirty="0"/>
              <a:t>Objective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598016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B26E4-74AD-07BB-42EE-9B2CA8442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803" y="1371691"/>
            <a:ext cx="876000" cy="572700"/>
          </a:xfrm>
        </p:spPr>
        <p:txBody>
          <a:bodyPr/>
          <a:lstStyle/>
          <a:p>
            <a:r>
              <a:rPr lang="en-US" dirty="0"/>
              <a:t>3D</a:t>
            </a:r>
            <a:endParaRPr lang="en-PK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43CCF45-8402-E397-1BA3-BDD45E20846C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377100" y="470330"/>
            <a:ext cx="7704000" cy="572700"/>
          </a:xfrm>
        </p:spPr>
        <p:txBody>
          <a:bodyPr/>
          <a:lstStyle/>
          <a:p>
            <a:r>
              <a:rPr lang="en-US" dirty="0" err="1"/>
              <a:t>PCPartVisualizer</a:t>
            </a:r>
            <a:endParaRPr lang="en-PK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555DD1-CCAE-3122-853D-5B3C76730583}"/>
              </a:ext>
            </a:extLst>
          </p:cNvPr>
          <p:cNvSpPr txBox="1"/>
          <p:nvPr/>
        </p:nvSpPr>
        <p:spPr>
          <a:xfrm>
            <a:off x="377100" y="1946592"/>
            <a:ext cx="2949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Visualization of Parts in 3D</a:t>
            </a:r>
            <a:endParaRPr lang="en-PK" sz="2000" b="1" dirty="0"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76042EAE-E7DE-ACED-90B3-0AFD0DE84465}"/>
              </a:ext>
            </a:extLst>
          </p:cNvPr>
          <p:cNvSpPr txBox="1">
            <a:spLocks/>
          </p:cNvSpPr>
          <p:nvPr/>
        </p:nvSpPr>
        <p:spPr>
          <a:xfrm>
            <a:off x="3426992" y="1371691"/>
            <a:ext cx="275663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Text"/>
              <a:buNone/>
              <a:defRPr sz="3000" b="1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Compatible</a:t>
            </a:r>
            <a:endParaRPr lang="en-PK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37D08E-0482-9E42-A710-6F121A47BFBA}"/>
              </a:ext>
            </a:extLst>
          </p:cNvPr>
          <p:cNvSpPr txBox="1"/>
          <p:nvPr/>
        </p:nvSpPr>
        <p:spPr>
          <a:xfrm>
            <a:off x="3421290" y="1946592"/>
            <a:ext cx="392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Uses the </a:t>
            </a:r>
            <a:r>
              <a:rPr lang="en-US" sz="2000" b="1" dirty="0" err="1"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PCPartPicker</a:t>
            </a:r>
            <a:r>
              <a:rPr lang="en-US" sz="2000" b="1" dirty="0"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 framework</a:t>
            </a:r>
            <a:endParaRPr lang="en-PK" sz="2000" b="1" dirty="0"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495A2E53-4F26-C7DE-AF47-596CE93BB81E}"/>
              </a:ext>
            </a:extLst>
          </p:cNvPr>
          <p:cNvSpPr txBox="1">
            <a:spLocks/>
          </p:cNvSpPr>
          <p:nvPr/>
        </p:nvSpPr>
        <p:spPr>
          <a:xfrm>
            <a:off x="382802" y="2873258"/>
            <a:ext cx="3038488" cy="103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Text"/>
              <a:buNone/>
              <a:defRPr sz="3000" b="1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Friendly Interface</a:t>
            </a:r>
            <a:endParaRPr lang="en-PK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904841-3F79-A1B2-885A-7FFC647B64D2}"/>
              </a:ext>
            </a:extLst>
          </p:cNvPr>
          <p:cNvSpPr txBox="1"/>
          <p:nvPr/>
        </p:nvSpPr>
        <p:spPr>
          <a:xfrm>
            <a:off x="377100" y="3909060"/>
            <a:ext cx="2949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Visualization of Parts in 3D</a:t>
            </a:r>
            <a:endParaRPr lang="en-PK" sz="2000" b="1" dirty="0"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A58CFE70-033C-DF86-A186-5D55E4EFA994}"/>
              </a:ext>
            </a:extLst>
          </p:cNvPr>
          <p:cNvSpPr txBox="1">
            <a:spLocks/>
          </p:cNvSpPr>
          <p:nvPr/>
        </p:nvSpPr>
        <p:spPr>
          <a:xfrm>
            <a:off x="3426992" y="2873258"/>
            <a:ext cx="2756637" cy="926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d Hat Text"/>
              <a:buNone/>
              <a:defRPr sz="3000" b="1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Built for</a:t>
            </a:r>
          </a:p>
          <a:p>
            <a:r>
              <a:rPr lang="en-US" dirty="0"/>
              <a:t>Everyone</a:t>
            </a:r>
            <a:endParaRPr lang="en-PK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D7D2A8-D9A2-B691-ACD9-DB9C1E0372DE}"/>
              </a:ext>
            </a:extLst>
          </p:cNvPr>
          <p:cNvSpPr txBox="1"/>
          <p:nvPr/>
        </p:nvSpPr>
        <p:spPr>
          <a:xfrm>
            <a:off x="3421290" y="3909060"/>
            <a:ext cx="392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PC Enthusiasts, Gamers, and Beginners</a:t>
            </a:r>
            <a:endParaRPr lang="en-PK" sz="2000" b="1" dirty="0"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971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20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8" name="Google Shape;20518;p51"/>
          <p:cNvSpPr txBox="1">
            <a:spLocks noGrp="1"/>
          </p:cNvSpPr>
          <p:nvPr>
            <p:ph type="title"/>
          </p:nvPr>
        </p:nvSpPr>
        <p:spPr>
          <a:xfrm>
            <a:off x="4042206" y="685125"/>
            <a:ext cx="468230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Requirements</a:t>
            </a:r>
            <a:endParaRPr dirty="0"/>
          </a:p>
        </p:txBody>
      </p:sp>
      <p:sp>
        <p:nvSpPr>
          <p:cNvPr id="20520" name="Google Shape;20520;p51"/>
          <p:cNvSpPr txBox="1">
            <a:spLocks noGrp="1"/>
          </p:cNvSpPr>
          <p:nvPr>
            <p:ph type="title" idx="2"/>
          </p:nvPr>
        </p:nvSpPr>
        <p:spPr>
          <a:xfrm>
            <a:off x="2724906" y="685175"/>
            <a:ext cx="1317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0521" name="Google Shape;20521;p51"/>
          <p:cNvSpPr/>
          <p:nvPr/>
        </p:nvSpPr>
        <p:spPr>
          <a:xfrm rot="2009693" flipH="1">
            <a:off x="6234082" y="3918181"/>
            <a:ext cx="814247" cy="507827"/>
          </a:xfrm>
          <a:custGeom>
            <a:avLst/>
            <a:gdLst/>
            <a:ahLst/>
            <a:cxnLst/>
            <a:rect l="l" t="t" r="r" b="b"/>
            <a:pathLst>
              <a:path w="34486" h="21510" extrusionOk="0">
                <a:moveTo>
                  <a:pt x="22207" y="1"/>
                </a:moveTo>
                <a:cubicBezTo>
                  <a:pt x="21729" y="1"/>
                  <a:pt x="21245" y="36"/>
                  <a:pt x="20758" y="110"/>
                </a:cubicBezTo>
                <a:cubicBezTo>
                  <a:pt x="19252" y="361"/>
                  <a:pt x="17745" y="738"/>
                  <a:pt x="16280" y="1240"/>
                </a:cubicBezTo>
                <a:cubicBezTo>
                  <a:pt x="10881" y="1491"/>
                  <a:pt x="4018" y="2872"/>
                  <a:pt x="2176" y="7895"/>
                </a:cubicBezTo>
                <a:cubicBezTo>
                  <a:pt x="0" y="13838"/>
                  <a:pt x="4897" y="18943"/>
                  <a:pt x="10212" y="20617"/>
                </a:cubicBezTo>
                <a:cubicBezTo>
                  <a:pt x="12124" y="21221"/>
                  <a:pt x="14131" y="21509"/>
                  <a:pt x="16146" y="21509"/>
                </a:cubicBezTo>
                <a:cubicBezTo>
                  <a:pt x="20700" y="21509"/>
                  <a:pt x="25292" y="20035"/>
                  <a:pt x="28919" y="17395"/>
                </a:cubicBezTo>
                <a:cubicBezTo>
                  <a:pt x="31305" y="15679"/>
                  <a:pt x="33732" y="13293"/>
                  <a:pt x="34151" y="10238"/>
                </a:cubicBezTo>
                <a:cubicBezTo>
                  <a:pt x="34485" y="7267"/>
                  <a:pt x="32644" y="4923"/>
                  <a:pt x="30426" y="3207"/>
                </a:cubicBezTo>
                <a:cubicBezTo>
                  <a:pt x="28042" y="1401"/>
                  <a:pt x="25222" y="1"/>
                  <a:pt x="2220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57188" dist="47625" dir="12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2" name="Google Shape;20522;p51"/>
          <p:cNvSpPr/>
          <p:nvPr/>
        </p:nvSpPr>
        <p:spPr>
          <a:xfrm rot="2009711" flipH="1">
            <a:off x="7080189" y="3621474"/>
            <a:ext cx="562407" cy="350746"/>
          </a:xfrm>
          <a:custGeom>
            <a:avLst/>
            <a:gdLst/>
            <a:ahLst/>
            <a:cxnLst/>
            <a:rect l="l" t="t" r="r" b="b"/>
            <a:pathLst>
              <a:path w="34486" h="21510" extrusionOk="0">
                <a:moveTo>
                  <a:pt x="22207" y="1"/>
                </a:moveTo>
                <a:cubicBezTo>
                  <a:pt x="21729" y="1"/>
                  <a:pt x="21245" y="36"/>
                  <a:pt x="20758" y="110"/>
                </a:cubicBezTo>
                <a:cubicBezTo>
                  <a:pt x="19252" y="361"/>
                  <a:pt x="17745" y="738"/>
                  <a:pt x="16280" y="1240"/>
                </a:cubicBezTo>
                <a:cubicBezTo>
                  <a:pt x="10881" y="1491"/>
                  <a:pt x="4018" y="2872"/>
                  <a:pt x="2176" y="7895"/>
                </a:cubicBezTo>
                <a:cubicBezTo>
                  <a:pt x="0" y="13838"/>
                  <a:pt x="4897" y="18943"/>
                  <a:pt x="10212" y="20617"/>
                </a:cubicBezTo>
                <a:cubicBezTo>
                  <a:pt x="12124" y="21221"/>
                  <a:pt x="14131" y="21509"/>
                  <a:pt x="16146" y="21509"/>
                </a:cubicBezTo>
                <a:cubicBezTo>
                  <a:pt x="20700" y="21509"/>
                  <a:pt x="25292" y="20035"/>
                  <a:pt x="28919" y="17395"/>
                </a:cubicBezTo>
                <a:cubicBezTo>
                  <a:pt x="31305" y="15679"/>
                  <a:pt x="33732" y="13293"/>
                  <a:pt x="34151" y="10238"/>
                </a:cubicBezTo>
                <a:cubicBezTo>
                  <a:pt x="34485" y="7267"/>
                  <a:pt x="32644" y="4923"/>
                  <a:pt x="30426" y="3207"/>
                </a:cubicBezTo>
                <a:cubicBezTo>
                  <a:pt x="28042" y="1401"/>
                  <a:pt x="25222" y="1"/>
                  <a:pt x="2220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57188" dist="47625" dir="12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3" name="Google Shape;20523;p51"/>
          <p:cNvSpPr/>
          <p:nvPr/>
        </p:nvSpPr>
        <p:spPr>
          <a:xfrm rot="518246">
            <a:off x="1013084" y="3098744"/>
            <a:ext cx="1487791" cy="810308"/>
          </a:xfrm>
          <a:custGeom>
            <a:avLst/>
            <a:gdLst/>
            <a:ahLst/>
            <a:cxnLst/>
            <a:rect l="l" t="t" r="r" b="b"/>
            <a:pathLst>
              <a:path w="82071" h="72795" extrusionOk="0">
                <a:moveTo>
                  <a:pt x="34596" y="1"/>
                </a:moveTo>
                <a:cubicBezTo>
                  <a:pt x="10896" y="1"/>
                  <a:pt x="1" y="14348"/>
                  <a:pt x="1" y="34124"/>
                </a:cubicBezTo>
                <a:cubicBezTo>
                  <a:pt x="1" y="55217"/>
                  <a:pt x="17829" y="72795"/>
                  <a:pt x="38880" y="72795"/>
                </a:cubicBezTo>
                <a:cubicBezTo>
                  <a:pt x="59973" y="72795"/>
                  <a:pt x="82071" y="71790"/>
                  <a:pt x="82071" y="50697"/>
                </a:cubicBezTo>
                <a:cubicBezTo>
                  <a:pt x="82071" y="29646"/>
                  <a:pt x="71022" y="2526"/>
                  <a:pt x="39341" y="182"/>
                </a:cubicBezTo>
                <a:cubicBezTo>
                  <a:pt x="37706" y="61"/>
                  <a:pt x="36124" y="1"/>
                  <a:pt x="3459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57188" dist="47625" dir="12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B1F49-920D-88DB-5AD5-A65097BA8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960" y="445025"/>
            <a:ext cx="7704000" cy="572700"/>
          </a:xfrm>
        </p:spPr>
        <p:txBody>
          <a:bodyPr/>
          <a:lstStyle/>
          <a:p>
            <a:r>
              <a:rPr lang="en-US" dirty="0"/>
              <a:t>Functional Requirements</a:t>
            </a:r>
            <a:endParaRPr lang="en-PK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9F2FA84-B0C1-47E9-EFAE-581577F04D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00" y="1328729"/>
            <a:ext cx="550503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PK" altLang="en-PK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P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  </a:t>
            </a:r>
            <a:r>
              <a:rPr kumimoji="0" lang="en-PK" altLang="en-P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Select PC components.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P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  </a:t>
            </a:r>
            <a:r>
              <a:rPr kumimoji="0" lang="en-PK" altLang="en-P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View 3D representation of builds.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P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  </a:t>
            </a:r>
            <a:r>
              <a:rPr kumimoji="0" lang="en-PK" altLang="en-P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Validate component compatibility.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P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  </a:t>
            </a:r>
            <a:r>
              <a:rPr kumimoji="0" lang="en-PK" altLang="en-P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Save and share build configurations.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P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  </a:t>
            </a:r>
            <a:r>
              <a:rPr kumimoji="0" lang="en-PK" altLang="en-P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Fetch part specifications from the database. </a:t>
            </a:r>
          </a:p>
        </p:txBody>
      </p:sp>
    </p:spTree>
    <p:extLst>
      <p:ext uri="{BB962C8B-B14F-4D97-AF65-F5344CB8AC3E}">
        <p14:creationId xmlns:p14="http://schemas.microsoft.com/office/powerpoint/2010/main" val="4250654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B909A-13A7-5C5E-D9C4-82D424AD2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A7A4-525A-E602-50D9-48ABF24C8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100" y="445025"/>
            <a:ext cx="7704000" cy="572700"/>
          </a:xfrm>
        </p:spPr>
        <p:txBody>
          <a:bodyPr/>
          <a:lstStyle/>
          <a:p>
            <a:r>
              <a:rPr lang="en-US" dirty="0"/>
              <a:t>Non-Functional Requirements</a:t>
            </a:r>
            <a:endParaRPr lang="en-PK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8D9C6E8-BE10-2B90-81D3-25FBA3B39E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00" y="1294477"/>
            <a:ext cx="5565775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PK" altLang="en-PK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P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  </a:t>
            </a:r>
            <a:r>
              <a:rPr kumimoji="0" lang="en-PK" altLang="en-P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Fast and responsive user interface.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PK" sz="2000" dirty="0">
                <a:solidFill>
                  <a:schemeClr val="tx1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  </a:t>
            </a:r>
            <a:r>
              <a:rPr kumimoji="0" lang="en-PK" altLang="en-P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High rendering performance for 3D models.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P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  </a:t>
            </a:r>
            <a:r>
              <a:rPr kumimoji="0" lang="en-PK" altLang="en-P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Secure storage and retrieval of user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P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  </a:t>
            </a:r>
            <a:r>
              <a:rPr kumimoji="0" lang="en-PK" altLang="en-P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Scalable backend architecture for multiple concurrent users.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P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  </a:t>
            </a:r>
            <a:r>
              <a:rPr kumimoji="0" lang="en-PK" altLang="en-P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Adherence to software licenses and legal requirements. </a:t>
            </a:r>
          </a:p>
        </p:txBody>
      </p:sp>
    </p:spTree>
    <p:extLst>
      <p:ext uri="{BB962C8B-B14F-4D97-AF65-F5344CB8AC3E}">
        <p14:creationId xmlns:p14="http://schemas.microsoft.com/office/powerpoint/2010/main" val="1694778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7" name="Google Shape;20717;p60"/>
          <p:cNvSpPr txBox="1">
            <a:spLocks noGrp="1"/>
          </p:cNvSpPr>
          <p:nvPr>
            <p:ph type="title"/>
          </p:nvPr>
        </p:nvSpPr>
        <p:spPr>
          <a:xfrm>
            <a:off x="532220" y="2665416"/>
            <a:ext cx="6925220" cy="7673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Cases</a:t>
            </a:r>
            <a:endParaRPr dirty="0"/>
          </a:p>
        </p:txBody>
      </p:sp>
      <p:sp>
        <p:nvSpPr>
          <p:cNvPr id="20718" name="Google Shape;20718;p60"/>
          <p:cNvSpPr txBox="1">
            <a:spLocks noGrp="1"/>
          </p:cNvSpPr>
          <p:nvPr>
            <p:ph type="title" idx="2"/>
          </p:nvPr>
        </p:nvSpPr>
        <p:spPr>
          <a:xfrm>
            <a:off x="532219" y="1605085"/>
            <a:ext cx="1264735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79C787-96D0-4D3C-D980-107126D22BC2}"/>
              </a:ext>
            </a:extLst>
          </p:cNvPr>
          <p:cNvSpPr/>
          <p:nvPr/>
        </p:nvSpPr>
        <p:spPr>
          <a:xfrm>
            <a:off x="-209320" y="-110169"/>
            <a:ext cx="9871113" cy="61914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6" name="Picture 5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3E1C62B2-1557-2D7A-F40B-2E2B627EEF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64" t="12851" r="8828" b="26961"/>
          <a:stretch/>
        </p:blipFill>
        <p:spPr>
          <a:xfrm>
            <a:off x="2018553" y="0"/>
            <a:ext cx="510689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45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0DB8C-DFF6-39E2-977F-0A62EA0CC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078" y="535000"/>
            <a:ext cx="6173044" cy="664800"/>
          </a:xfrm>
        </p:spPr>
        <p:txBody>
          <a:bodyPr/>
          <a:lstStyle/>
          <a:p>
            <a:r>
              <a:rPr lang="en-US" sz="5000" dirty="0"/>
              <a:t>Diagrams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71DAA2-0297-7740-2FAC-5FB2CDAC9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094" y="209662"/>
            <a:ext cx="1975275" cy="160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6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6B1A1-99AB-4C0B-E6A3-8F6A24D49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582185"/>
            <a:ext cx="7704000" cy="572700"/>
          </a:xfrm>
        </p:spPr>
        <p:txBody>
          <a:bodyPr/>
          <a:lstStyle/>
          <a:p>
            <a:r>
              <a:rPr lang="en-US" dirty="0"/>
              <a:t>Class </a:t>
            </a:r>
            <a:br>
              <a:rPr lang="en-US" dirty="0"/>
            </a:br>
            <a:r>
              <a:rPr lang="en-US" dirty="0"/>
              <a:t>Diagram</a:t>
            </a:r>
            <a:endParaRPr lang="en-PK" dirty="0"/>
          </a:p>
        </p:txBody>
      </p:sp>
      <p:pic>
        <p:nvPicPr>
          <p:cNvPr id="7" name="Picture 6" descr="A diagram of a computer&#10;&#10;Description automatically generated">
            <a:extLst>
              <a:ext uri="{FF2B5EF4-FFF2-40B4-BE49-F238E27FC236}">
                <a16:creationId xmlns:a16="http://schemas.microsoft.com/office/drawing/2014/main" id="{41492850-9F14-F574-ADCA-A2952671A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19" y="0"/>
            <a:ext cx="397452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508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3" name="Google Shape;20313;p39"/>
          <p:cNvSpPr txBox="1">
            <a:spLocks noGrp="1"/>
          </p:cNvSpPr>
          <p:nvPr>
            <p:ph type="title"/>
          </p:nvPr>
        </p:nvSpPr>
        <p:spPr>
          <a:xfrm>
            <a:off x="725700" y="1266286"/>
            <a:ext cx="876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0314" name="Google Shape;20314;p39"/>
          <p:cNvSpPr txBox="1">
            <a:spLocks noGrp="1"/>
          </p:cNvSpPr>
          <p:nvPr>
            <p:ph type="subTitle" idx="1"/>
          </p:nvPr>
        </p:nvSpPr>
        <p:spPr>
          <a:xfrm>
            <a:off x="720000" y="2221991"/>
            <a:ext cx="2717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Intro, Features, and Feasibility</a:t>
            </a:r>
            <a:endParaRPr dirty="0"/>
          </a:p>
        </p:txBody>
      </p:sp>
      <p:sp>
        <p:nvSpPr>
          <p:cNvPr id="20315" name="Google Shape;20315;p39"/>
          <p:cNvSpPr txBox="1">
            <a:spLocks noGrp="1"/>
          </p:cNvSpPr>
          <p:nvPr>
            <p:ph type="title" idx="2"/>
          </p:nvPr>
        </p:nvSpPr>
        <p:spPr>
          <a:xfrm>
            <a:off x="3962300" y="1266286"/>
            <a:ext cx="878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316" name="Google Shape;20316;p39"/>
          <p:cNvSpPr txBox="1">
            <a:spLocks noGrp="1"/>
          </p:cNvSpPr>
          <p:nvPr>
            <p:ph type="subTitle" idx="3"/>
          </p:nvPr>
        </p:nvSpPr>
        <p:spPr>
          <a:xfrm>
            <a:off x="3962300" y="2213396"/>
            <a:ext cx="2724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Functional and Non-Functional Requirements</a:t>
            </a:r>
            <a:endParaRPr dirty="0"/>
          </a:p>
        </p:txBody>
      </p:sp>
      <p:sp>
        <p:nvSpPr>
          <p:cNvPr id="20317" name="Google Shape;20317;p39"/>
          <p:cNvSpPr txBox="1">
            <a:spLocks noGrp="1"/>
          </p:cNvSpPr>
          <p:nvPr>
            <p:ph type="title" idx="4"/>
          </p:nvPr>
        </p:nvSpPr>
        <p:spPr>
          <a:xfrm>
            <a:off x="725703" y="3005411"/>
            <a:ext cx="876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318" name="Google Shape;20318;p39"/>
          <p:cNvSpPr txBox="1">
            <a:spLocks noGrp="1"/>
          </p:cNvSpPr>
          <p:nvPr>
            <p:ph type="subTitle" idx="5"/>
          </p:nvPr>
        </p:nvSpPr>
        <p:spPr>
          <a:xfrm>
            <a:off x="725700" y="4142581"/>
            <a:ext cx="2717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Covers all aspects</a:t>
            </a:r>
            <a:endParaRPr dirty="0"/>
          </a:p>
        </p:txBody>
      </p:sp>
      <p:sp>
        <p:nvSpPr>
          <p:cNvPr id="20319" name="Google Shape;20319;p39"/>
          <p:cNvSpPr txBox="1">
            <a:spLocks noGrp="1"/>
          </p:cNvSpPr>
          <p:nvPr>
            <p:ph type="title" idx="6"/>
          </p:nvPr>
        </p:nvSpPr>
        <p:spPr>
          <a:xfrm>
            <a:off x="3962300" y="3005411"/>
            <a:ext cx="878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0320" name="Google Shape;20320;p39"/>
          <p:cNvSpPr txBox="1">
            <a:spLocks noGrp="1"/>
          </p:cNvSpPr>
          <p:nvPr>
            <p:ph type="subTitle" idx="7"/>
          </p:nvPr>
        </p:nvSpPr>
        <p:spPr>
          <a:xfrm>
            <a:off x="3962300" y="4142581"/>
            <a:ext cx="2724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Component, Deployment, and Package Diagrams</a:t>
            </a:r>
            <a:endParaRPr dirty="0"/>
          </a:p>
        </p:txBody>
      </p:sp>
      <p:sp>
        <p:nvSpPr>
          <p:cNvPr id="20321" name="Google Shape;20321;p39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0322" name="Google Shape;20322;p39"/>
          <p:cNvSpPr txBox="1">
            <a:spLocks noGrp="1"/>
          </p:cNvSpPr>
          <p:nvPr>
            <p:ph type="subTitle" idx="9"/>
          </p:nvPr>
        </p:nvSpPr>
        <p:spPr>
          <a:xfrm>
            <a:off x="720000" y="1837748"/>
            <a:ext cx="2960122" cy="37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Scope</a:t>
            </a:r>
          </a:p>
        </p:txBody>
      </p:sp>
      <p:sp>
        <p:nvSpPr>
          <p:cNvPr id="20323" name="Google Shape;20323;p39"/>
          <p:cNvSpPr txBox="1">
            <a:spLocks noGrp="1"/>
          </p:cNvSpPr>
          <p:nvPr>
            <p:ph type="subTitle" idx="13"/>
          </p:nvPr>
        </p:nvSpPr>
        <p:spPr>
          <a:xfrm>
            <a:off x="3962300" y="1839036"/>
            <a:ext cx="4055592" cy="3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Requirements</a:t>
            </a:r>
            <a:endParaRPr lang="en" dirty="0"/>
          </a:p>
        </p:txBody>
      </p:sp>
      <p:sp>
        <p:nvSpPr>
          <p:cNvPr id="20324" name="Google Shape;20324;p39"/>
          <p:cNvSpPr txBox="1">
            <a:spLocks noGrp="1"/>
          </p:cNvSpPr>
          <p:nvPr>
            <p:ph type="subTitle" idx="14"/>
          </p:nvPr>
        </p:nvSpPr>
        <p:spPr>
          <a:xfrm>
            <a:off x="720000" y="3733422"/>
            <a:ext cx="2717700" cy="37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Cases</a:t>
            </a:r>
            <a:endParaRPr dirty="0"/>
          </a:p>
        </p:txBody>
      </p:sp>
      <p:sp>
        <p:nvSpPr>
          <p:cNvPr id="20325" name="Google Shape;20325;p39"/>
          <p:cNvSpPr txBox="1">
            <a:spLocks noGrp="1"/>
          </p:cNvSpPr>
          <p:nvPr>
            <p:ph type="subTitle" idx="15"/>
          </p:nvPr>
        </p:nvSpPr>
        <p:spPr>
          <a:xfrm>
            <a:off x="3962300" y="3733422"/>
            <a:ext cx="2724900" cy="3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Diagrams</a:t>
            </a:r>
            <a:endParaRPr dirty="0"/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664E4-A975-340E-A327-7972C5753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130" y="536465"/>
            <a:ext cx="7704000" cy="572700"/>
          </a:xfrm>
        </p:spPr>
        <p:txBody>
          <a:bodyPr/>
          <a:lstStyle/>
          <a:p>
            <a:r>
              <a:rPr lang="en-US" dirty="0"/>
              <a:t>Package </a:t>
            </a:r>
            <a:br>
              <a:rPr lang="en-US" dirty="0"/>
            </a:br>
            <a:r>
              <a:rPr lang="en-US" dirty="0"/>
              <a:t>Diagram</a:t>
            </a:r>
            <a:endParaRPr lang="en-PK" dirty="0"/>
          </a:p>
        </p:txBody>
      </p:sp>
      <p:pic>
        <p:nvPicPr>
          <p:cNvPr id="5" name="Picture 4" descr="A diagram of a software application&#10;&#10;Description automatically generated">
            <a:extLst>
              <a:ext uri="{FF2B5EF4-FFF2-40B4-BE49-F238E27FC236}">
                <a16:creationId xmlns:a16="http://schemas.microsoft.com/office/drawing/2014/main" id="{C0010F3E-6DB9-5318-823E-7ABC2B185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91" y="165735"/>
            <a:ext cx="3257483" cy="481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077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EC5F3-16B1-96D2-C820-C15F6576E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Diagram</a:t>
            </a:r>
            <a:endParaRPr lang="en-PK" dirty="0"/>
          </a:p>
        </p:txBody>
      </p:sp>
      <p:pic>
        <p:nvPicPr>
          <p:cNvPr id="5" name="Picture 4" descr="A diagram of a software application&#10;&#10;Description automatically generated">
            <a:extLst>
              <a:ext uri="{FF2B5EF4-FFF2-40B4-BE49-F238E27FC236}">
                <a16:creationId xmlns:a16="http://schemas.microsoft.com/office/drawing/2014/main" id="{1D74DBB5-5479-2AA9-446B-7DADE3A60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17" y="1436370"/>
            <a:ext cx="423862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99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3091A-0688-91B0-CC28-8D93B836C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Diagram</a:t>
            </a:r>
            <a:endParaRPr lang="en-PK" dirty="0"/>
          </a:p>
        </p:txBody>
      </p:sp>
      <p:pic>
        <p:nvPicPr>
          <p:cNvPr id="5" name="Picture 4" descr="A diagram of a computer application&#10;&#10;Description automatically generated">
            <a:extLst>
              <a:ext uri="{FF2B5EF4-FFF2-40B4-BE49-F238E27FC236}">
                <a16:creationId xmlns:a16="http://schemas.microsoft.com/office/drawing/2014/main" id="{6D54FED8-AE0C-9BC5-CEBF-2FA205757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458070"/>
            <a:ext cx="352425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17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1231E-F6E0-4931-6EBF-7599C0C038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066" y="1481550"/>
            <a:ext cx="5081700" cy="2180400"/>
          </a:xfrm>
        </p:spPr>
        <p:txBody>
          <a:bodyPr/>
          <a:lstStyle/>
          <a:p>
            <a:r>
              <a:rPr lang="en-US" sz="6000" dirty="0"/>
              <a:t>Interface Screenshots</a:t>
            </a:r>
            <a:endParaRPr lang="en-PK" sz="6000" dirty="0"/>
          </a:p>
        </p:txBody>
      </p:sp>
    </p:spTree>
    <p:extLst>
      <p:ext uri="{BB962C8B-B14F-4D97-AF65-F5344CB8AC3E}">
        <p14:creationId xmlns:p14="http://schemas.microsoft.com/office/powerpoint/2010/main" val="2147293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electronic devices&#10;&#10;Description automatically generated">
            <a:extLst>
              <a:ext uri="{FF2B5EF4-FFF2-40B4-BE49-F238E27FC236}">
                <a16:creationId xmlns:a16="http://schemas.microsoft.com/office/drawing/2014/main" id="{18A89A16-D559-8BB8-D4C9-163360A0A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180" y="837965"/>
            <a:ext cx="5458774" cy="3728379"/>
          </a:xfrm>
          <a:prstGeom prst="rect">
            <a:avLst/>
          </a:prstGeom>
        </p:spPr>
      </p:pic>
      <p:pic>
        <p:nvPicPr>
          <p:cNvPr id="3" name="Picture 2" descr="A screenshot of a device&#10;&#10;Description automatically generated">
            <a:extLst>
              <a:ext uri="{FF2B5EF4-FFF2-40B4-BE49-F238E27FC236}">
                <a16:creationId xmlns:a16="http://schemas.microsoft.com/office/drawing/2014/main" id="{2EEF8E2E-E96A-FF51-8CBE-11CD355580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373"/>
          <a:stretch/>
        </p:blipFill>
        <p:spPr>
          <a:xfrm>
            <a:off x="190438" y="482864"/>
            <a:ext cx="2875997" cy="460235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5FAF1BF-1C30-84EB-1110-1DDF0F0675A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94217"/>
          <a:stretch/>
        </p:blipFill>
        <p:spPr>
          <a:xfrm>
            <a:off x="0" y="0"/>
            <a:ext cx="9144000" cy="29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44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66C8544-3A17-A857-2FBE-1EE299E6E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1357"/>
            <a:ext cx="9144000" cy="540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41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EC4E04F-F2B7-758D-A420-ABEB64B98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300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2" name="Google Shape;20852;p70"/>
          <p:cNvSpPr txBox="1">
            <a:spLocks noGrp="1"/>
          </p:cNvSpPr>
          <p:nvPr>
            <p:ph type="ctrTitle"/>
          </p:nvPr>
        </p:nvSpPr>
        <p:spPr>
          <a:xfrm>
            <a:off x="4001360" y="455255"/>
            <a:ext cx="4828979" cy="21850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Conclusion</a:t>
            </a:r>
            <a:endParaRPr sz="5400" dirty="0"/>
          </a:p>
        </p:txBody>
      </p:sp>
      <p:sp>
        <p:nvSpPr>
          <p:cNvPr id="20853" name="Google Shape;20853;p70"/>
          <p:cNvSpPr txBox="1">
            <a:spLocks noGrp="1"/>
          </p:cNvSpPr>
          <p:nvPr>
            <p:ph type="subTitle" idx="1"/>
          </p:nvPr>
        </p:nvSpPr>
        <p:spPr>
          <a:xfrm>
            <a:off x="4536439" y="1621928"/>
            <a:ext cx="4293900" cy="29865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b="1" dirty="0">
                <a:latin typeface="Red Hat Text"/>
                <a:ea typeface="Red Hat Text"/>
                <a:cs typeface="Red Hat Text"/>
                <a:sym typeface="Red Hat Text"/>
              </a:rPr>
              <a:t>Do you have any questions?</a:t>
            </a:r>
            <a:endParaRPr b="1" dirty="0"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dirty="0"/>
              <a:t>A</a:t>
            </a:r>
            <a:r>
              <a:rPr lang="en" dirty="0"/>
              <a:t>mir.rehman@nu.edu.pk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+92 111 241 241 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en" dirty="0"/>
              <a:t>sjournal.readthedocs.io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presentation by: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Ibrahim Awais 22i-0878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Muhammad Taha 22i-0983</a:t>
            </a:r>
            <a:br>
              <a:rPr lang="en" dirty="0"/>
            </a:br>
            <a:r>
              <a:rPr lang="en" dirty="0"/>
              <a:t>Muneeb Ul Haq 22i-1321</a:t>
            </a:r>
            <a:endParaRPr dirty="0"/>
          </a:p>
        </p:txBody>
      </p:sp>
      <p:sp>
        <p:nvSpPr>
          <p:cNvPr id="20865" name="Google Shape;20865;p70"/>
          <p:cNvSpPr/>
          <p:nvPr/>
        </p:nvSpPr>
        <p:spPr>
          <a:xfrm rot="449789" flipH="1">
            <a:off x="1002491" y="3704701"/>
            <a:ext cx="1487737" cy="810198"/>
          </a:xfrm>
          <a:custGeom>
            <a:avLst/>
            <a:gdLst/>
            <a:ahLst/>
            <a:cxnLst/>
            <a:rect l="l" t="t" r="r" b="b"/>
            <a:pathLst>
              <a:path w="82071" h="72795" extrusionOk="0">
                <a:moveTo>
                  <a:pt x="34596" y="1"/>
                </a:moveTo>
                <a:cubicBezTo>
                  <a:pt x="10896" y="1"/>
                  <a:pt x="1" y="14348"/>
                  <a:pt x="1" y="34124"/>
                </a:cubicBezTo>
                <a:cubicBezTo>
                  <a:pt x="1" y="55217"/>
                  <a:pt x="17829" y="72795"/>
                  <a:pt x="38880" y="72795"/>
                </a:cubicBezTo>
                <a:cubicBezTo>
                  <a:pt x="59973" y="72795"/>
                  <a:pt x="82071" y="71790"/>
                  <a:pt x="82071" y="50697"/>
                </a:cubicBezTo>
                <a:cubicBezTo>
                  <a:pt x="82071" y="29646"/>
                  <a:pt x="71022" y="2526"/>
                  <a:pt x="39341" y="182"/>
                </a:cubicBezTo>
                <a:cubicBezTo>
                  <a:pt x="37706" y="61"/>
                  <a:pt x="36124" y="1"/>
                  <a:pt x="3459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57188" dist="47625" dir="12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66" name="Google Shape;20866;p70"/>
          <p:cNvSpPr/>
          <p:nvPr/>
        </p:nvSpPr>
        <p:spPr>
          <a:xfrm rot="-8990430">
            <a:off x="2022356" y="787327"/>
            <a:ext cx="814258" cy="507851"/>
          </a:xfrm>
          <a:custGeom>
            <a:avLst/>
            <a:gdLst/>
            <a:ahLst/>
            <a:cxnLst/>
            <a:rect l="l" t="t" r="r" b="b"/>
            <a:pathLst>
              <a:path w="34486" h="21510" extrusionOk="0">
                <a:moveTo>
                  <a:pt x="22207" y="1"/>
                </a:moveTo>
                <a:cubicBezTo>
                  <a:pt x="21729" y="1"/>
                  <a:pt x="21245" y="36"/>
                  <a:pt x="20758" y="110"/>
                </a:cubicBezTo>
                <a:cubicBezTo>
                  <a:pt x="19252" y="361"/>
                  <a:pt x="17745" y="738"/>
                  <a:pt x="16280" y="1240"/>
                </a:cubicBezTo>
                <a:cubicBezTo>
                  <a:pt x="10881" y="1491"/>
                  <a:pt x="4018" y="2872"/>
                  <a:pt x="2176" y="7895"/>
                </a:cubicBezTo>
                <a:cubicBezTo>
                  <a:pt x="0" y="13838"/>
                  <a:pt x="4897" y="18943"/>
                  <a:pt x="10212" y="20617"/>
                </a:cubicBezTo>
                <a:cubicBezTo>
                  <a:pt x="12124" y="21221"/>
                  <a:pt x="14131" y="21509"/>
                  <a:pt x="16146" y="21509"/>
                </a:cubicBezTo>
                <a:cubicBezTo>
                  <a:pt x="20700" y="21509"/>
                  <a:pt x="25292" y="20035"/>
                  <a:pt x="28919" y="17395"/>
                </a:cubicBezTo>
                <a:cubicBezTo>
                  <a:pt x="31305" y="15679"/>
                  <a:pt x="33732" y="13293"/>
                  <a:pt x="34151" y="10238"/>
                </a:cubicBezTo>
                <a:cubicBezTo>
                  <a:pt x="34485" y="7267"/>
                  <a:pt x="32644" y="4923"/>
                  <a:pt x="30426" y="3207"/>
                </a:cubicBezTo>
                <a:cubicBezTo>
                  <a:pt x="28042" y="1401"/>
                  <a:pt x="25222" y="1"/>
                  <a:pt x="2220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57188" dist="47625" dir="12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67" name="Google Shape;20867;p70"/>
          <p:cNvSpPr/>
          <p:nvPr/>
        </p:nvSpPr>
        <p:spPr>
          <a:xfrm rot="9451889">
            <a:off x="2735010" y="1641650"/>
            <a:ext cx="562396" cy="350734"/>
          </a:xfrm>
          <a:custGeom>
            <a:avLst/>
            <a:gdLst/>
            <a:ahLst/>
            <a:cxnLst/>
            <a:rect l="l" t="t" r="r" b="b"/>
            <a:pathLst>
              <a:path w="34486" h="21510" extrusionOk="0">
                <a:moveTo>
                  <a:pt x="22207" y="1"/>
                </a:moveTo>
                <a:cubicBezTo>
                  <a:pt x="21729" y="1"/>
                  <a:pt x="21245" y="36"/>
                  <a:pt x="20758" y="110"/>
                </a:cubicBezTo>
                <a:cubicBezTo>
                  <a:pt x="19252" y="361"/>
                  <a:pt x="17745" y="738"/>
                  <a:pt x="16280" y="1240"/>
                </a:cubicBezTo>
                <a:cubicBezTo>
                  <a:pt x="10881" y="1491"/>
                  <a:pt x="4018" y="2872"/>
                  <a:pt x="2176" y="7895"/>
                </a:cubicBezTo>
                <a:cubicBezTo>
                  <a:pt x="0" y="13838"/>
                  <a:pt x="4897" y="18943"/>
                  <a:pt x="10212" y="20617"/>
                </a:cubicBezTo>
                <a:cubicBezTo>
                  <a:pt x="12124" y="21221"/>
                  <a:pt x="14131" y="21509"/>
                  <a:pt x="16146" y="21509"/>
                </a:cubicBezTo>
                <a:cubicBezTo>
                  <a:pt x="20700" y="21509"/>
                  <a:pt x="25292" y="20035"/>
                  <a:pt x="28919" y="17395"/>
                </a:cubicBezTo>
                <a:cubicBezTo>
                  <a:pt x="31305" y="15679"/>
                  <a:pt x="33732" y="13293"/>
                  <a:pt x="34151" y="10238"/>
                </a:cubicBezTo>
                <a:cubicBezTo>
                  <a:pt x="34485" y="7267"/>
                  <a:pt x="32644" y="4923"/>
                  <a:pt x="30426" y="3207"/>
                </a:cubicBezTo>
                <a:cubicBezTo>
                  <a:pt x="28042" y="1401"/>
                  <a:pt x="25222" y="1"/>
                  <a:pt x="2220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57188" dist="47625" dir="12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1400" scaled="0"/>
        </a:gradFill>
        <a:effectLst/>
      </p:bgPr>
    </p:bg>
    <p:spTree>
      <p:nvGrpSpPr>
        <p:cNvPr id="1" name="Shape 20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1" name="Google Shape;20341;p41"/>
          <p:cNvSpPr txBox="1">
            <a:spLocks noGrp="1"/>
          </p:cNvSpPr>
          <p:nvPr>
            <p:ph type="title"/>
          </p:nvPr>
        </p:nvSpPr>
        <p:spPr>
          <a:xfrm>
            <a:off x="715099" y="3232800"/>
            <a:ext cx="6496499" cy="6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Scope</a:t>
            </a:r>
            <a:endParaRPr sz="4000" dirty="0"/>
          </a:p>
        </p:txBody>
      </p:sp>
      <p:sp>
        <p:nvSpPr>
          <p:cNvPr id="20342" name="Google Shape;20342;p41"/>
          <p:cNvSpPr txBox="1">
            <a:spLocks noGrp="1"/>
          </p:cNvSpPr>
          <p:nvPr>
            <p:ph type="title" idx="2"/>
          </p:nvPr>
        </p:nvSpPr>
        <p:spPr>
          <a:xfrm>
            <a:off x="715100" y="2391000"/>
            <a:ext cx="1115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343" name="Google Shape;20343;p41"/>
          <p:cNvSpPr/>
          <p:nvPr/>
        </p:nvSpPr>
        <p:spPr>
          <a:xfrm rot="-7945848" flipH="1">
            <a:off x="6675816" y="1990967"/>
            <a:ext cx="1505002" cy="819775"/>
          </a:xfrm>
          <a:custGeom>
            <a:avLst/>
            <a:gdLst/>
            <a:ahLst/>
            <a:cxnLst/>
            <a:rect l="l" t="t" r="r" b="b"/>
            <a:pathLst>
              <a:path w="82071" h="72795" extrusionOk="0">
                <a:moveTo>
                  <a:pt x="34596" y="1"/>
                </a:moveTo>
                <a:cubicBezTo>
                  <a:pt x="10896" y="1"/>
                  <a:pt x="1" y="14348"/>
                  <a:pt x="1" y="34124"/>
                </a:cubicBezTo>
                <a:cubicBezTo>
                  <a:pt x="1" y="55217"/>
                  <a:pt x="17829" y="72795"/>
                  <a:pt x="38880" y="72795"/>
                </a:cubicBezTo>
                <a:cubicBezTo>
                  <a:pt x="59973" y="72795"/>
                  <a:pt x="82071" y="71790"/>
                  <a:pt x="82071" y="50697"/>
                </a:cubicBezTo>
                <a:cubicBezTo>
                  <a:pt x="82071" y="29646"/>
                  <a:pt x="71022" y="2526"/>
                  <a:pt x="39341" y="182"/>
                </a:cubicBezTo>
                <a:cubicBezTo>
                  <a:pt x="37706" y="61"/>
                  <a:pt x="36124" y="1"/>
                  <a:pt x="3459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57188" dist="47625" dir="12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4" name="Google Shape;20344;p41"/>
          <p:cNvSpPr/>
          <p:nvPr/>
        </p:nvSpPr>
        <p:spPr>
          <a:xfrm rot="2700274">
            <a:off x="6674703" y="735691"/>
            <a:ext cx="765271" cy="477286"/>
          </a:xfrm>
          <a:custGeom>
            <a:avLst/>
            <a:gdLst/>
            <a:ahLst/>
            <a:cxnLst/>
            <a:rect l="l" t="t" r="r" b="b"/>
            <a:pathLst>
              <a:path w="34486" h="21510" extrusionOk="0">
                <a:moveTo>
                  <a:pt x="22207" y="1"/>
                </a:moveTo>
                <a:cubicBezTo>
                  <a:pt x="21729" y="1"/>
                  <a:pt x="21245" y="36"/>
                  <a:pt x="20758" y="110"/>
                </a:cubicBezTo>
                <a:cubicBezTo>
                  <a:pt x="19252" y="361"/>
                  <a:pt x="17745" y="738"/>
                  <a:pt x="16280" y="1240"/>
                </a:cubicBezTo>
                <a:cubicBezTo>
                  <a:pt x="10881" y="1491"/>
                  <a:pt x="4018" y="2872"/>
                  <a:pt x="2176" y="7895"/>
                </a:cubicBezTo>
                <a:cubicBezTo>
                  <a:pt x="0" y="13838"/>
                  <a:pt x="4897" y="18943"/>
                  <a:pt x="10212" y="20617"/>
                </a:cubicBezTo>
                <a:cubicBezTo>
                  <a:pt x="12124" y="21221"/>
                  <a:pt x="14131" y="21509"/>
                  <a:pt x="16146" y="21509"/>
                </a:cubicBezTo>
                <a:cubicBezTo>
                  <a:pt x="20700" y="21509"/>
                  <a:pt x="25292" y="20035"/>
                  <a:pt x="28919" y="17395"/>
                </a:cubicBezTo>
                <a:cubicBezTo>
                  <a:pt x="31305" y="15679"/>
                  <a:pt x="33732" y="13293"/>
                  <a:pt x="34151" y="10238"/>
                </a:cubicBezTo>
                <a:cubicBezTo>
                  <a:pt x="34485" y="7267"/>
                  <a:pt x="32644" y="4923"/>
                  <a:pt x="30426" y="3207"/>
                </a:cubicBezTo>
                <a:cubicBezTo>
                  <a:pt x="28042" y="1401"/>
                  <a:pt x="25222" y="1"/>
                  <a:pt x="2220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57188" dist="47625" dir="12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C247F2D-A1DC-40AC-0E08-07557ECF4BC3}"/>
              </a:ext>
            </a:extLst>
          </p:cNvPr>
          <p:cNvSpPr/>
          <p:nvPr/>
        </p:nvSpPr>
        <p:spPr>
          <a:xfrm>
            <a:off x="1146412" y="145576"/>
            <a:ext cx="6887570" cy="4852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CADD6B-47C4-5B5D-CD55-EA386BEA02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084"/>
          <a:stretch/>
        </p:blipFill>
        <p:spPr>
          <a:xfrm>
            <a:off x="1265239" y="304156"/>
            <a:ext cx="6613522" cy="453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26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computer tower with many lights&#10;&#10;Description automatically generated">
            <a:extLst>
              <a:ext uri="{FF2B5EF4-FFF2-40B4-BE49-F238E27FC236}">
                <a16:creationId xmlns:a16="http://schemas.microsoft.com/office/drawing/2014/main" id="{B8BB31E1-42CD-11A9-0A64-96B6BC31E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" y="814466"/>
            <a:ext cx="3148808" cy="3148808"/>
          </a:xfrm>
          <a:prstGeom prst="rect">
            <a:avLst/>
          </a:prstGeom>
        </p:spPr>
      </p:pic>
      <p:pic>
        <p:nvPicPr>
          <p:cNvPr id="7" name="Picture 6" descr="A black computer tower with blue lights&#10;&#10;Description automatically generated">
            <a:extLst>
              <a:ext uri="{FF2B5EF4-FFF2-40B4-BE49-F238E27FC236}">
                <a16:creationId xmlns:a16="http://schemas.microsoft.com/office/drawing/2014/main" id="{5FC60825-21A9-3DAA-392A-070F06B3E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235" y="997347"/>
            <a:ext cx="2424150" cy="314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34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4CDF8-0A11-257D-A4B4-6ECEDA0DDA4A}"/>
              </a:ext>
            </a:extLst>
          </p:cNvPr>
          <p:cNvSpPr/>
          <p:nvPr/>
        </p:nvSpPr>
        <p:spPr>
          <a:xfrm>
            <a:off x="862965" y="422910"/>
            <a:ext cx="7418070" cy="43319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A3F9CE-2C90-7D78-3A74-B54923A6A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570" y="628649"/>
            <a:ext cx="6949440" cy="390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408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0AA40B-7334-D4C5-AF6A-EF3DF8860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466" y="773745"/>
            <a:ext cx="3902053" cy="359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3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6A119-1CE7-2205-0673-9C33AEA99061}"/>
              </a:ext>
            </a:extLst>
          </p:cNvPr>
          <p:cNvSpPr/>
          <p:nvPr/>
        </p:nvSpPr>
        <p:spPr>
          <a:xfrm>
            <a:off x="108585" y="1554480"/>
            <a:ext cx="8761096" cy="20345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5" name="Picture 4" descr="A yellow word on a white background&#10;&#10;Description automatically generated">
            <a:extLst>
              <a:ext uri="{FF2B5EF4-FFF2-40B4-BE49-F238E27FC236}">
                <a16:creationId xmlns:a16="http://schemas.microsoft.com/office/drawing/2014/main" id="{AF73AA8E-7A8E-0262-AA9D-73800076F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10" y="1716374"/>
            <a:ext cx="8069580" cy="171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314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A43EC37-F5DD-389B-3852-BAC7C420F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240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7343"/>
      </p:ext>
    </p:extLst>
  </p:cSld>
  <p:clrMapOvr>
    <a:masterClrMapping/>
  </p:clrMapOvr>
</p:sld>
</file>

<file path=ppt/theme/theme1.xml><?xml version="1.0" encoding="utf-8"?>
<a:theme xmlns:a="http://schemas.openxmlformats.org/drawingml/2006/main" name="Computer Science &amp; Mathematics Major for College: Applied Mathematics by Slidesgo">
  <a:themeElements>
    <a:clrScheme name="Custom 3">
      <a:dk1>
        <a:srgbClr val="000000"/>
      </a:dk1>
      <a:lt1>
        <a:srgbClr val="FFFFFF"/>
      </a:lt1>
      <a:dk2>
        <a:srgbClr val="0B2FA0"/>
      </a:dk2>
      <a:lt2>
        <a:srgbClr val="A157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</TotalTime>
  <Words>232</Words>
  <Application>Microsoft Office PowerPoint</Application>
  <PresentationFormat>On-screen Show (16:9)</PresentationFormat>
  <Paragraphs>67</Paragraphs>
  <Slides>27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Montserrat</vt:lpstr>
      <vt:lpstr>Bebas Neue</vt:lpstr>
      <vt:lpstr>Red Hat Text</vt:lpstr>
      <vt:lpstr>Computer Science &amp; Mathematics Major for College: Applied Mathematics by Slidesgo</vt:lpstr>
      <vt:lpstr>Project Showcase PCPartVisualizer</vt:lpstr>
      <vt:lpstr>01</vt:lpstr>
      <vt:lpstr>Scope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Only images</vt:lpstr>
      <vt:lpstr>To enhance the PC Building experience with visualization</vt:lpstr>
      <vt:lpstr>3D</vt:lpstr>
      <vt:lpstr>Requirements</vt:lpstr>
      <vt:lpstr>Functional Requirements</vt:lpstr>
      <vt:lpstr>Non-Functional Requirements</vt:lpstr>
      <vt:lpstr>Use Cases</vt:lpstr>
      <vt:lpstr>PowerPoint Presentation</vt:lpstr>
      <vt:lpstr>Diagrams</vt:lpstr>
      <vt:lpstr>Class  Diagram</vt:lpstr>
      <vt:lpstr>Package  Diagram</vt:lpstr>
      <vt:lpstr>Deployment Diagram</vt:lpstr>
      <vt:lpstr>Component Diagram</vt:lpstr>
      <vt:lpstr>Interface Screenshots</vt:lpstr>
      <vt:lpstr>PowerPoint Presentation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Presentation on Quantum Computing</dc:title>
  <dc:creator>Ibrahim Awais</dc:creator>
  <cp:lastModifiedBy>Woha</cp:lastModifiedBy>
  <cp:revision>75</cp:revision>
  <dcterms:modified xsi:type="dcterms:W3CDTF">2024-11-28T05:14:44Z</dcterms:modified>
</cp:coreProperties>
</file>